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6" r:id="rId1"/>
    <p:sldMasterId id="2147483704" r:id="rId2"/>
  </p:sldMasterIdLst>
  <p:notesMasterIdLst>
    <p:notesMasterId r:id="rId16"/>
  </p:notesMasterIdLst>
  <p:handoutMasterIdLst>
    <p:handoutMasterId r:id="rId17"/>
  </p:handoutMasterIdLst>
  <p:sldIdLst>
    <p:sldId id="846" r:id="rId3"/>
    <p:sldId id="852" r:id="rId4"/>
    <p:sldId id="853" r:id="rId5"/>
    <p:sldId id="854" r:id="rId6"/>
    <p:sldId id="855" r:id="rId7"/>
    <p:sldId id="856" r:id="rId8"/>
    <p:sldId id="857" r:id="rId9"/>
    <p:sldId id="858" r:id="rId10"/>
    <p:sldId id="859" r:id="rId11"/>
    <p:sldId id="860" r:id="rId12"/>
    <p:sldId id="861" r:id="rId13"/>
    <p:sldId id="862" r:id="rId14"/>
    <p:sldId id="863" r:id="rId15"/>
  </p:sldIdLst>
  <p:sldSz cx="12192000" cy="6858000"/>
  <p:notesSz cx="6858000" cy="9144000"/>
  <p:embeddedFontLst>
    <p:embeddedFont>
      <p:font typeface="Tahoma" panose="020B0604030504040204" pitchFamily="34" charset="0"/>
      <p:regular r:id="rId18"/>
      <p:bold r:id="rId19"/>
    </p:embeddedFont>
    <p:embeddedFont>
      <p:font typeface="Montserrat" panose="020B0604020202020204" charset="-52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1459" userDrawn="1">
          <p15:clr>
            <a:srgbClr val="A4A3A4"/>
          </p15:clr>
        </p15:guide>
        <p15:guide id="7" orient="horz" pos="2850" userDrawn="1">
          <p15:clr>
            <a:srgbClr val="A4A3A4"/>
          </p15:clr>
        </p15:guide>
        <p15:guide id="14" pos="4770" userDrawn="1">
          <p15:clr>
            <a:srgbClr val="A4A3A4"/>
          </p15:clr>
        </p15:guide>
        <p15:guide id="16" pos="3795" userDrawn="1">
          <p15:clr>
            <a:srgbClr val="A4A3A4"/>
          </p15:clr>
        </p15:guide>
        <p15:guide id="21" pos="7015" userDrawn="1">
          <p15:clr>
            <a:srgbClr val="A4A3A4"/>
          </p15:clr>
        </p15:guide>
        <p15:guide id="24" pos="3069" userDrawn="1">
          <p15:clr>
            <a:srgbClr val="A4A3A4"/>
          </p15:clr>
        </p15:guide>
        <p15:guide id="25" orient="horz" pos="867" userDrawn="1">
          <p15:clr>
            <a:srgbClr val="A4A3A4"/>
          </p15:clr>
        </p15:guide>
        <p15:guide id="27" orient="horz" pos="686" userDrawn="1">
          <p15:clr>
            <a:srgbClr val="A4A3A4"/>
          </p15:clr>
        </p15:guide>
        <p15:guide id="30" orient="horz" pos="187" userDrawn="1">
          <p15:clr>
            <a:srgbClr val="A4A3A4"/>
          </p15:clr>
        </p15:guide>
        <p15:guide id="31" orient="horz" pos="20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выденко Алексей" initials="Д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DAE3F3"/>
    <a:srgbClr val="C00000"/>
    <a:srgbClr val="268DC0"/>
    <a:srgbClr val="FFFFFF"/>
    <a:srgbClr val="FFFFF7"/>
    <a:srgbClr val="13A160"/>
    <a:srgbClr val="008D34"/>
    <a:srgbClr val="8FAADC"/>
    <a:srgbClr val="F7D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2" autoAdjust="0"/>
    <p:restoredTop sz="93585" autoAdjust="0"/>
  </p:normalViewPr>
  <p:slideViewPr>
    <p:cSldViewPr snapToGrid="0">
      <p:cViewPr>
        <p:scale>
          <a:sx n="93" d="100"/>
          <a:sy n="93" d="100"/>
        </p:scale>
        <p:origin x="-1524" y="-618"/>
      </p:cViewPr>
      <p:guideLst>
        <p:guide orient="horz" pos="2850"/>
        <p:guide orient="horz" pos="867"/>
        <p:guide orient="horz" pos="686"/>
        <p:guide orient="horz" pos="187"/>
        <p:guide orient="horz" pos="2069"/>
        <p:guide pos="1459"/>
        <p:guide pos="4770"/>
        <p:guide pos="3795"/>
        <p:guide pos="7015"/>
        <p:guide pos="30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9FCA9-131A-4DF5-9AEB-1E113DB8761D}" type="datetimeFigureOut">
              <a:rPr lang="ru-RU" smtClean="0">
                <a:latin typeface="HeliosCondC" pitchFamily="2" charset="0"/>
              </a:rPr>
              <a:t>01.02.2021</a:t>
            </a:fld>
            <a:endParaRPr lang="ru-RU" dirty="0">
              <a:latin typeface="HeliosCondC" pitchFamily="2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F74FE-6954-4B70-A32B-D30C89EB5C12}" type="slidenum">
              <a:rPr lang="ru-RU" smtClean="0">
                <a:latin typeface="HeliosCondC" pitchFamily="2" charset="0"/>
              </a:rPr>
              <a:t>‹#›</a:t>
            </a:fld>
            <a:endParaRPr lang="ru-RU" dirty="0">
              <a:latin typeface="HeliosCond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641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8D594AEB-02E3-42DB-A4AD-B6793BD8DBE0}" type="datetimeFigureOut">
              <a:rPr lang="ru-RU" smtClean="0"/>
              <a:pPr/>
              <a:t>01.02.2021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03E4EA76-DF72-4876-A1A9-8232E1ACAC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5974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89BD55ED-F61F-D642-A39F-931CA0F3C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0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F242F335-7976-4CDA-A592-2CBE9F9A77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Parallelogram 5">
            <a:extLst>
              <a:ext uri="{FF2B5EF4-FFF2-40B4-BE49-F238E27FC236}">
                <a16:creationId xmlns="" xmlns:a16="http://schemas.microsoft.com/office/drawing/2014/main" id="{540487A7-3EA0-1049-9973-AEEFFD28FCFA}"/>
              </a:ext>
            </a:extLst>
          </p:cNvPr>
          <p:cNvSpPr/>
          <p:nvPr userDrawn="1"/>
        </p:nvSpPr>
        <p:spPr>
          <a:xfrm flipH="1">
            <a:off x="-10028" y="301735"/>
            <a:ext cx="11995088" cy="792089"/>
          </a:xfrm>
          <a:custGeom>
            <a:avLst/>
            <a:gdLst>
              <a:gd name="connsiteX0" fmla="*/ 0 w 11721711"/>
              <a:gd name="connsiteY0" fmla="*/ 792089 h 792089"/>
              <a:gd name="connsiteX1" fmla="*/ 449447 w 11721711"/>
              <a:gd name="connsiteY1" fmla="*/ 0 h 792089"/>
              <a:gd name="connsiteX2" fmla="*/ 11721711 w 11721711"/>
              <a:gd name="connsiteY2" fmla="*/ 0 h 792089"/>
              <a:gd name="connsiteX3" fmla="*/ 11272264 w 11721711"/>
              <a:gd name="connsiteY3" fmla="*/ 792089 h 792089"/>
              <a:gd name="connsiteX4" fmla="*/ 0 w 11721711"/>
              <a:gd name="connsiteY4" fmla="*/ 792089 h 792089"/>
              <a:gd name="connsiteX0" fmla="*/ 0 w 11988701"/>
              <a:gd name="connsiteY0" fmla="*/ 792089 h 792089"/>
              <a:gd name="connsiteX1" fmla="*/ 449447 w 11988701"/>
              <a:gd name="connsiteY1" fmla="*/ 0 h 792089"/>
              <a:gd name="connsiteX2" fmla="*/ 11721711 w 11988701"/>
              <a:gd name="connsiteY2" fmla="*/ 0 h 792089"/>
              <a:gd name="connsiteX3" fmla="*/ 11988701 w 11988701"/>
              <a:gd name="connsiteY3" fmla="*/ 792089 h 792089"/>
              <a:gd name="connsiteX4" fmla="*/ 0 w 11988701"/>
              <a:gd name="connsiteY4" fmla="*/ 792089 h 792089"/>
              <a:gd name="connsiteX0" fmla="*/ 0 w 11995088"/>
              <a:gd name="connsiteY0" fmla="*/ 792089 h 792089"/>
              <a:gd name="connsiteX1" fmla="*/ 449447 w 11995088"/>
              <a:gd name="connsiteY1" fmla="*/ 0 h 792089"/>
              <a:gd name="connsiteX2" fmla="*/ 11995088 w 11995088"/>
              <a:gd name="connsiteY2" fmla="*/ 0 h 792089"/>
              <a:gd name="connsiteX3" fmla="*/ 11988701 w 11995088"/>
              <a:gd name="connsiteY3" fmla="*/ 792089 h 792089"/>
              <a:gd name="connsiteX4" fmla="*/ 0 w 11995088"/>
              <a:gd name="connsiteY4" fmla="*/ 792089 h 79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5088" h="792089">
                <a:moveTo>
                  <a:pt x="0" y="792089"/>
                </a:moveTo>
                <a:lnTo>
                  <a:pt x="449447" y="0"/>
                </a:lnTo>
                <a:lnTo>
                  <a:pt x="11995088" y="0"/>
                </a:lnTo>
                <a:lnTo>
                  <a:pt x="11988701" y="792089"/>
                </a:lnTo>
                <a:lnTo>
                  <a:pt x="0" y="792089"/>
                </a:lnTo>
                <a:close/>
              </a:path>
            </a:pathLst>
          </a:cu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HeliosCondC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62905A2-C016-B741-BD49-16A3E3A939B1}"/>
              </a:ext>
            </a:extLst>
          </p:cNvPr>
          <p:cNvGrpSpPr/>
          <p:nvPr userDrawn="1"/>
        </p:nvGrpSpPr>
        <p:grpSpPr>
          <a:xfrm>
            <a:off x="9240820" y="430599"/>
            <a:ext cx="2504796" cy="534360"/>
            <a:chOff x="1326854" y="485273"/>
            <a:chExt cx="6343946" cy="1353383"/>
          </a:xfrm>
        </p:grpSpPr>
        <p:sp>
          <p:nvSpPr>
            <p:cNvPr id="9" name="Заголовок 1">
              <a:extLst>
                <a:ext uri="{FF2B5EF4-FFF2-40B4-BE49-F238E27FC236}">
                  <a16:creationId xmlns="" xmlns:a16="http://schemas.microsoft.com/office/drawing/2014/main" id="{EBFA88D6-8786-754C-B6D9-019C6946852D}"/>
                </a:ext>
              </a:extLst>
            </p:cNvPr>
            <p:cNvSpPr txBox="1">
              <a:spLocks/>
            </p:cNvSpPr>
            <p:nvPr/>
          </p:nvSpPr>
          <p:spPr>
            <a:xfrm>
              <a:off x="2744994" y="713764"/>
              <a:ext cx="4925806" cy="1124892"/>
            </a:xfrm>
            <a:prstGeom prst="rect">
              <a:avLst/>
            </a:prstGeom>
          </p:spPr>
          <p:txBody>
            <a:bodyPr/>
            <a:lstStyle>
              <a:lvl1pPr algn="ctr" defTabSz="2438645" rtl="0" eaLnBrk="1" latinLnBrk="0" hangingPunct="1">
                <a:spcBef>
                  <a:spcPct val="0"/>
                </a:spcBef>
                <a:buNone/>
                <a:defRPr sz="1170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tabLst>
                  <a:tab pos="4183978" algn="l"/>
                  <a:tab pos="6485713" algn="l"/>
                </a:tabLst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Правительство Нижегородской области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6C0A8356-D534-E042-A397-00C04CEE0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54" y="485273"/>
              <a:ext cx="1313964" cy="1353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67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88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="" xmlns:a16="http://schemas.microsoft.com/office/drawing/2014/main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646476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2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="" xmlns:a16="http://schemas.microsoft.com/office/drawing/2014/main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41662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="" xmlns:a16="http://schemas.microsoft.com/office/drawing/2014/main" id="{C8ACE6E5-E838-2D46-BF40-F5E5F1B6F5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0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>
            <a:extLst>
              <a:ext uri="{FF2B5EF4-FFF2-40B4-BE49-F238E27FC236}">
                <a16:creationId xmlns="" xmlns:a16="http://schemas.microsoft.com/office/drawing/2014/main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2661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5477618" y="2544802"/>
            <a:ext cx="6408000" cy="266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Инструкция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маршрутизация кабинетов КТ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системе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РЛПК для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Врача поликлиники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61E8F96-B4CD-426F-BFBE-3E93DBAD7AC2}"/>
              </a:ext>
            </a:extLst>
          </p:cNvPr>
          <p:cNvSpPr txBox="1"/>
          <p:nvPr/>
        </p:nvSpPr>
        <p:spPr>
          <a:xfrm>
            <a:off x="961971" y="1883082"/>
            <a:ext cx="8787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313579-E54A-4551-9EAB-7DD0219A00A7}"/>
              </a:ext>
            </a:extLst>
          </p:cNvPr>
          <p:cNvSpPr txBox="1"/>
          <p:nvPr/>
        </p:nvSpPr>
        <p:spPr>
          <a:xfrm>
            <a:off x="1605738" y="243708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Пятиугольник 11">
            <a:extLst>
              <a:ext uri="{FF2B5EF4-FFF2-40B4-BE49-F238E27FC236}">
                <a16:creationId xmlns="" xmlns:a16="http://schemas.microsoft.com/office/drawing/2014/main" id="{7B95D0A2-5444-4DD9-B75E-EEFE8082AF63}"/>
              </a:ext>
            </a:extLst>
          </p:cNvPr>
          <p:cNvSpPr/>
          <p:nvPr/>
        </p:nvSpPr>
        <p:spPr>
          <a:xfrm>
            <a:off x="0" y="312188"/>
            <a:ext cx="2982483" cy="561469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BF1FC37-897F-4031-A655-0CF42320B263}"/>
              </a:ext>
            </a:extLst>
          </p:cNvPr>
          <p:cNvSpPr txBox="1">
            <a:spLocks/>
          </p:cNvSpPr>
          <p:nvPr/>
        </p:nvSpPr>
        <p:spPr>
          <a:xfrm>
            <a:off x="929869" y="372009"/>
            <a:ext cx="2291737" cy="289710"/>
          </a:xfrm>
          <a:prstGeom prst="rect">
            <a:avLst/>
          </a:prstGeom>
        </p:spPr>
        <p:txBody>
          <a:bodyPr/>
          <a:lstStyle>
            <a:lvl1pPr algn="ctr" defTabSz="2438645" rtl="0" eaLnBrk="1" latinLnBrk="0" hangingPunct="1">
              <a:spcBef>
                <a:spcPct val="0"/>
              </a:spcBef>
              <a:buNone/>
              <a:defRPr sz="11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tabLst>
                <a:tab pos="3137954" algn="l"/>
                <a:tab pos="4864238" algn="l"/>
              </a:tabLst>
            </a:pPr>
            <a:r>
              <a:rPr lang="ru-RU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8" y="1997883"/>
            <a:ext cx="4762500" cy="419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62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5757" y="1263722"/>
            <a:ext cx="7561780" cy="369869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Просмотр результатов исследований КТ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1224022" y="3161060"/>
            <a:ext cx="818494" cy="590718"/>
            <a:chOff x="7932138" y="3601299"/>
            <a:chExt cx="818494" cy="590718"/>
          </a:xfrm>
        </p:grpSpPr>
        <p:sp>
          <p:nvSpPr>
            <p:cNvPr id="5" name="Овал 4">
              <a:extLst>
                <a:ext uri="{FF2B5EF4-FFF2-40B4-BE49-F238E27FC236}">
                  <a16:creationId xmlns=""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трелка: вниз 29">
              <a:extLst>
                <a:ext uri="{FF2B5EF4-FFF2-40B4-BE49-F238E27FC236}">
                  <a16:creationId xmlns=""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2753159" y="2337415"/>
            <a:ext cx="818494" cy="590718"/>
            <a:chOff x="7932138" y="3601299"/>
            <a:chExt cx="818494" cy="590718"/>
          </a:xfrm>
        </p:grpSpPr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: вниз 29">
              <a:extLst>
                <a:ext uri="{FF2B5EF4-FFF2-40B4-BE49-F238E27FC236}">
                  <a16:creationId xmlns=""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615980" y="5091467"/>
            <a:ext cx="2480505" cy="6789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Заходим в интерфейс МО</a:t>
            </a:r>
          </a:p>
        </p:txBody>
      </p:sp>
      <p:sp>
        <p:nvSpPr>
          <p:cNvPr id="17" name="Прямоугольник: скругленные углы 15">
            <a:extLst>
              <a:ext uri="{FF2B5EF4-FFF2-40B4-BE49-F238E27FC236}">
                <a16:creationId xmlns=""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3571653" y="3396525"/>
            <a:ext cx="3697292" cy="6789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Открываем список документов Результат исследований КТ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3"/>
          <a:srcRect b="24373"/>
          <a:stretch/>
        </p:blipFill>
        <p:spPr bwMode="auto">
          <a:xfrm>
            <a:off x="4238628" y="4729280"/>
            <a:ext cx="6858635" cy="1403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8317483" y="5091467"/>
            <a:ext cx="861761" cy="590718"/>
            <a:chOff x="5885578" y="5992418"/>
            <a:chExt cx="861761" cy="590718"/>
          </a:xfrm>
        </p:grpSpPr>
        <p:grpSp>
          <p:nvGrpSpPr>
            <p:cNvPr id="20" name="Группа 19">
              <a:extLst>
                <a:ext uri="{FF2B5EF4-FFF2-40B4-BE49-F238E27FC236}">
                  <a16:creationId xmlns="" xmlns:a16="http://schemas.microsoft.com/office/drawing/2014/main" id="{B92AEB3D-F8C3-4DEE-BE84-CBA87DB42EDC}"/>
                </a:ext>
              </a:extLst>
            </p:cNvPr>
            <p:cNvGrpSpPr/>
            <p:nvPr/>
          </p:nvGrpSpPr>
          <p:grpSpPr>
            <a:xfrm>
              <a:off x="5885578" y="5992418"/>
              <a:ext cx="650240" cy="590718"/>
              <a:chOff x="8100392" y="3601299"/>
              <a:chExt cx="650240" cy="590718"/>
            </a:xfrm>
          </p:grpSpPr>
          <p:sp>
            <p:nvSpPr>
              <p:cNvPr id="22" name="Овал 21">
                <a:extLst>
                  <a:ext uri="{FF2B5EF4-FFF2-40B4-BE49-F238E27FC236}">
                    <a16:creationId xmlns="" xmlns:a16="http://schemas.microsoft.com/office/drawing/2014/main" id="{CD7892C3-FC6C-4657-9DA9-0438D20DD200}"/>
                  </a:ext>
                </a:extLst>
              </p:cNvPr>
              <p:cNvSpPr/>
              <p:nvPr/>
            </p:nvSpPr>
            <p:spPr>
              <a:xfrm>
                <a:off x="8100392" y="3601299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B5B640ED-42DE-4838-9702-A40844252146}"/>
                  </a:ext>
                </a:extLst>
              </p:cNvPr>
              <p:cNvSpPr txBox="1"/>
              <p:nvPr/>
            </p:nvSpPr>
            <p:spPr>
              <a:xfrm>
                <a:off x="8100392" y="3729128"/>
                <a:ext cx="475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Стрелка: вниз 29">
              <a:extLst>
                <a:ext uri="{FF2B5EF4-FFF2-40B4-BE49-F238E27FC236}">
                  <a16:creationId xmlns=""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3101993" flipV="1">
              <a:off x="6466954" y="5944774"/>
              <a:ext cx="209823" cy="3509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: скругленные углы 15">
            <a:extLst>
              <a:ext uri="{FF2B5EF4-FFF2-40B4-BE49-F238E27FC236}">
                <a16:creationId xmlns=""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874813" y="2222451"/>
            <a:ext cx="3697292" cy="11631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</a:rPr>
              <a:t>Для поиска результатов исследований в реестре результатов исследований КТ, введите ФИО пациента или номер направления в поле поиска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03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0138" y="1441075"/>
            <a:ext cx="7625623" cy="344942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Просмотр результатов исследований КТ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15">
            <a:extLst>
              <a:ext uri="{FF2B5EF4-FFF2-40B4-BE49-F238E27FC236}">
                <a16:creationId xmlns=""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972745" y="2222451"/>
            <a:ext cx="3986373" cy="1486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</a:rPr>
              <a:t>В разделе </a:t>
            </a:r>
            <a:r>
              <a:rPr lang="ru-RU" sz="1600" b="1" dirty="0">
                <a:solidFill>
                  <a:schemeClr val="tx1"/>
                </a:solidFill>
              </a:rPr>
              <a:t>«Присоединенные файлы»</a:t>
            </a:r>
            <a:r>
              <a:rPr lang="ru-RU" sz="1600" dirty="0">
                <a:solidFill>
                  <a:schemeClr val="tx1"/>
                </a:solidFill>
              </a:rPr>
              <a:t> будут находится прикрепленные файлы по результатам исследования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82558" y="4839128"/>
            <a:ext cx="6484094" cy="1734870"/>
          </a:xfrm>
          <a:prstGeom prst="rect">
            <a:avLst/>
          </a:prstGeom>
        </p:spPr>
      </p:pic>
      <p:sp>
        <p:nvSpPr>
          <p:cNvPr id="6" name="Прямоугольник: скругленные углы 15">
            <a:extLst>
              <a:ext uri="{FF2B5EF4-FFF2-40B4-BE49-F238E27FC236}">
                <a16:creationId xmlns=""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352417" y="4890499"/>
            <a:ext cx="4794936" cy="16834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</a:rPr>
              <a:t>открыть карточку результатов исследования. В разделе </a:t>
            </a:r>
            <a:r>
              <a:rPr lang="ru-RU" sz="1600" b="1" dirty="0">
                <a:solidFill>
                  <a:schemeClr val="tx1"/>
                </a:solidFill>
              </a:rPr>
              <a:t>«Основные»</a:t>
            </a:r>
            <a:r>
              <a:rPr lang="ru-RU" sz="1600" dirty="0">
                <a:solidFill>
                  <a:schemeClr val="tx1"/>
                </a:solidFill>
              </a:rPr>
              <a:t> будет указана дата выполнения услуги и заключение по КТ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2736291" y="3411520"/>
            <a:ext cx="818494" cy="590718"/>
            <a:chOff x="7932138" y="3601299"/>
            <a:chExt cx="818494" cy="590718"/>
          </a:xfrm>
        </p:grpSpPr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: вниз 29">
              <a:extLst>
                <a:ext uri="{FF2B5EF4-FFF2-40B4-BE49-F238E27FC236}">
                  <a16:creationId xmlns=""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322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4472C4"/>
                </a:solidFill>
              </a:rPr>
              <a:t>Повторное назначение, ранее отмененных исследований</a:t>
            </a:r>
            <a:endParaRPr lang="ru-RU" sz="2000" b="1" dirty="0">
              <a:solidFill>
                <a:srgbClr val="4472C4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b="29668"/>
          <a:stretch/>
        </p:blipFill>
        <p:spPr bwMode="auto">
          <a:xfrm>
            <a:off x="367147" y="1341705"/>
            <a:ext cx="7921808" cy="23669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868719" y="2111961"/>
            <a:ext cx="861761" cy="590718"/>
            <a:chOff x="5885578" y="5992418"/>
            <a:chExt cx="861761" cy="590718"/>
          </a:xfrm>
        </p:grpSpPr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B92AEB3D-F8C3-4DEE-BE84-CBA87DB42EDC}"/>
                </a:ext>
              </a:extLst>
            </p:cNvPr>
            <p:cNvGrpSpPr/>
            <p:nvPr/>
          </p:nvGrpSpPr>
          <p:grpSpPr>
            <a:xfrm>
              <a:off x="5885578" y="5992418"/>
              <a:ext cx="650240" cy="590718"/>
              <a:chOff x="8100392" y="3601299"/>
              <a:chExt cx="650240" cy="590718"/>
            </a:xfrm>
          </p:grpSpPr>
          <p:sp>
            <p:nvSpPr>
              <p:cNvPr id="11" name="Овал 10">
                <a:extLst>
                  <a:ext uri="{FF2B5EF4-FFF2-40B4-BE49-F238E27FC236}">
                    <a16:creationId xmlns="" xmlns:a16="http://schemas.microsoft.com/office/drawing/2014/main" id="{CD7892C3-FC6C-4657-9DA9-0438D20DD200}"/>
                  </a:ext>
                </a:extLst>
              </p:cNvPr>
              <p:cNvSpPr/>
              <p:nvPr/>
            </p:nvSpPr>
            <p:spPr>
              <a:xfrm>
                <a:off x="8100392" y="3601299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B5B640ED-42DE-4838-9702-A40844252146}"/>
                  </a:ext>
                </a:extLst>
              </p:cNvPr>
              <p:cNvSpPr txBox="1"/>
              <p:nvPr/>
            </p:nvSpPr>
            <p:spPr>
              <a:xfrm>
                <a:off x="8100392" y="3729128"/>
                <a:ext cx="475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Стрелка: вниз 29">
              <a:extLst>
                <a:ext uri="{FF2B5EF4-FFF2-40B4-BE49-F238E27FC236}">
                  <a16:creationId xmlns=""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3101993" flipV="1">
              <a:off x="6466954" y="5944774"/>
              <a:ext cx="209823" cy="3509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: скругленные углы 15">
            <a:extLst>
              <a:ext uri="{FF2B5EF4-FFF2-40B4-BE49-F238E27FC236}">
                <a16:creationId xmlns=""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239401" y="4006922"/>
            <a:ext cx="11082720" cy="16834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</a:rPr>
              <a:t>В открывшемся окне выберите фильтр </a:t>
            </a:r>
            <a:r>
              <a:rPr lang="ru-RU" sz="1600" b="1" dirty="0">
                <a:solidFill>
                  <a:schemeClr val="tx1"/>
                </a:solidFill>
              </a:rPr>
              <a:t>«Показывать отмененные услуги врачом кабинета КТ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1600" dirty="0">
                <a:solidFill>
                  <a:schemeClr val="tx1"/>
                </a:solidFill>
              </a:rPr>
              <a:t>система отфильтрует все направления, которые были отменены по какой-либо причине врачом кабинетом КТ. Все отмененные направления отмечены зеленой галкой в графе </a:t>
            </a:r>
            <a:r>
              <a:rPr lang="ru-RU" sz="1600" b="1" dirty="0">
                <a:solidFill>
                  <a:schemeClr val="tx1"/>
                </a:solidFill>
              </a:rPr>
              <a:t>«Отменные ранее».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581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4472C4"/>
                </a:solidFill>
              </a:rPr>
              <a:t>Повторное назначение, ранее отмененных исследований</a:t>
            </a:r>
            <a:endParaRPr lang="ru-RU" sz="2000" b="1" dirty="0">
              <a:solidFill>
                <a:srgbClr val="4472C4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390" y="1106320"/>
            <a:ext cx="7178420" cy="216424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59069" y="1315825"/>
            <a:ext cx="951991" cy="703341"/>
            <a:chOff x="1423524" y="1770756"/>
            <a:chExt cx="951991" cy="703341"/>
          </a:xfrm>
        </p:grpSpPr>
        <p:sp>
          <p:nvSpPr>
            <p:cNvPr id="12" name="Стрелка: вниз 29">
              <a:extLst>
                <a:ext uri="{FF2B5EF4-FFF2-40B4-BE49-F238E27FC236}">
                  <a16:creationId xmlns=""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 flipH="1" flipV="1">
              <a:off x="2057585" y="2156167"/>
              <a:ext cx="225246" cy="41061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=""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1423524" y="1770756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1511060" y="1849889"/>
              <a:ext cx="4751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Рисунок 15"/>
          <p:cNvPicPr/>
          <p:nvPr/>
        </p:nvPicPr>
        <p:blipFill>
          <a:blip r:embed="rId3"/>
          <a:stretch>
            <a:fillRect/>
          </a:stretch>
        </p:blipFill>
        <p:spPr>
          <a:xfrm>
            <a:off x="5075434" y="2856217"/>
            <a:ext cx="6780943" cy="4001784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5479491" y="3381197"/>
            <a:ext cx="818494" cy="590718"/>
            <a:chOff x="7932138" y="3601299"/>
            <a:chExt cx="818494" cy="590718"/>
          </a:xfrm>
        </p:grpSpPr>
        <p:sp>
          <p:nvSpPr>
            <p:cNvPr id="19" name="Овал 18">
              <a:extLst>
                <a:ext uri="{FF2B5EF4-FFF2-40B4-BE49-F238E27FC236}">
                  <a16:creationId xmlns=""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: вниз 29">
              <a:extLst>
                <a:ext uri="{FF2B5EF4-FFF2-40B4-BE49-F238E27FC236}">
                  <a16:creationId xmlns=""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Прямоугольник: скругленные углы 15">
            <a:extLst>
              <a:ext uri="{FF2B5EF4-FFF2-40B4-BE49-F238E27FC236}">
                <a16:creationId xmlns=""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146934" y="3270566"/>
            <a:ext cx="4794936" cy="2832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</a:rPr>
              <a:t>Для просмотра причины отмены записи, найдите интересующего вас пациента и двойным нажатием левой кнопки мыши нажмите на его направлении, в открывшемся окне перейдите в раздел </a:t>
            </a:r>
            <a:r>
              <a:rPr lang="ru-RU" sz="1600" b="1" dirty="0">
                <a:solidFill>
                  <a:schemeClr val="tx1"/>
                </a:solidFill>
              </a:rPr>
              <a:t>«Отказ в услуге»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>
                <a:solidFill>
                  <a:schemeClr val="tx1"/>
                </a:solidFill>
              </a:rPr>
              <a:t>где будет указана причина отказа и комментарий врача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15">
            <a:extLst>
              <a:ext uri="{FF2B5EF4-FFF2-40B4-BE49-F238E27FC236}">
                <a16:creationId xmlns=""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538601" y="1106320"/>
            <a:ext cx="4317775" cy="19596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</a:rPr>
              <a:t>Для переназначения услугу, перейдите в подраздел </a:t>
            </a:r>
            <a:r>
              <a:rPr lang="ru-RU" sz="1600" b="1" dirty="0">
                <a:solidFill>
                  <a:schemeClr val="tx1"/>
                </a:solidFill>
              </a:rPr>
              <a:t>«Основное</a:t>
            </a:r>
            <a:r>
              <a:rPr lang="ru-RU" sz="1600" b="1" dirty="0" smtClean="0">
                <a:solidFill>
                  <a:schemeClr val="tx1"/>
                </a:solidFill>
              </a:rPr>
              <a:t>».</a:t>
            </a:r>
            <a:r>
              <a:rPr lang="ru-RU" sz="1600" dirty="0">
                <a:solidFill>
                  <a:schemeClr val="tx1"/>
                </a:solidFill>
              </a:rPr>
              <a:t> выберите услуги для пациента и выберите кабинет КТ, дату и время проведения исследования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89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Создание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Направления на компьютерную томографию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5274" y="1277807"/>
            <a:ext cx="7088281" cy="3232547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079212" y="3154835"/>
            <a:ext cx="818494" cy="590718"/>
            <a:chOff x="7932138" y="3601299"/>
            <a:chExt cx="818494" cy="590718"/>
          </a:xfrm>
        </p:grpSpPr>
        <p:sp>
          <p:nvSpPr>
            <p:cNvPr id="5" name="Овал 4">
              <a:extLst>
                <a:ext uri="{FF2B5EF4-FFF2-40B4-BE49-F238E27FC236}">
                  <a16:creationId xmlns="" xmlns:a16="http://schemas.microsoft.com/office/drawing/2014/main" id="{AD8FD644-6D7D-43DA-ADA7-9426047C319B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трелка: вниз 29">
              <a:extLst>
                <a:ext uri="{FF2B5EF4-FFF2-40B4-BE49-F238E27FC236}">
                  <a16:creationId xmlns=""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8275464" y="372912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2870078" y="2487576"/>
            <a:ext cx="818494" cy="590718"/>
            <a:chOff x="7932138" y="3601299"/>
            <a:chExt cx="818494" cy="590718"/>
          </a:xfrm>
        </p:grpSpPr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: вниз 29">
              <a:extLst>
                <a:ext uri="{FF2B5EF4-FFF2-40B4-BE49-F238E27FC236}">
                  <a16:creationId xmlns=""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Прямоугольник: скругленные углы 15">
            <a:extLst>
              <a:ext uri="{FF2B5EF4-FFF2-40B4-BE49-F238E27FC236}">
                <a16:creationId xmlns=""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225632" y="4608582"/>
            <a:ext cx="2480505" cy="6789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Заходим в интерфейс МО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277679" y="4006178"/>
            <a:ext cx="6782435" cy="2593975"/>
          </a:xfrm>
          <a:prstGeom prst="rect">
            <a:avLst/>
          </a:prstGeom>
        </p:spPr>
      </p:pic>
      <p:sp>
        <p:nvSpPr>
          <p:cNvPr id="15" name="Прямоугольник: скругленные углы 15">
            <a:extLst>
              <a:ext uri="{FF2B5EF4-FFF2-40B4-BE49-F238E27FC236}">
                <a16:creationId xmlns=""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2780048" y="3531760"/>
            <a:ext cx="3697292" cy="6789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Открываем список документов Направление на КТ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454697" y="4719570"/>
            <a:ext cx="861761" cy="590718"/>
            <a:chOff x="5885578" y="5992418"/>
            <a:chExt cx="861761" cy="590718"/>
          </a:xfrm>
        </p:grpSpPr>
        <p:grpSp>
          <p:nvGrpSpPr>
            <p:cNvPr id="20" name="Группа 19">
              <a:extLst>
                <a:ext uri="{FF2B5EF4-FFF2-40B4-BE49-F238E27FC236}">
                  <a16:creationId xmlns="" xmlns:a16="http://schemas.microsoft.com/office/drawing/2014/main" id="{B92AEB3D-F8C3-4DEE-BE84-CBA87DB42EDC}"/>
                </a:ext>
              </a:extLst>
            </p:cNvPr>
            <p:cNvGrpSpPr/>
            <p:nvPr/>
          </p:nvGrpSpPr>
          <p:grpSpPr>
            <a:xfrm>
              <a:off x="5885578" y="5992418"/>
              <a:ext cx="650240" cy="590718"/>
              <a:chOff x="8100392" y="3601299"/>
              <a:chExt cx="650240" cy="590718"/>
            </a:xfrm>
          </p:grpSpPr>
          <p:sp>
            <p:nvSpPr>
              <p:cNvPr id="22" name="Овал 21">
                <a:extLst>
                  <a:ext uri="{FF2B5EF4-FFF2-40B4-BE49-F238E27FC236}">
                    <a16:creationId xmlns="" xmlns:a16="http://schemas.microsoft.com/office/drawing/2014/main" id="{CD7892C3-FC6C-4657-9DA9-0438D20DD200}"/>
                  </a:ext>
                </a:extLst>
              </p:cNvPr>
              <p:cNvSpPr/>
              <p:nvPr/>
            </p:nvSpPr>
            <p:spPr>
              <a:xfrm>
                <a:off x="8100392" y="3601299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B5B640ED-42DE-4838-9702-A40844252146}"/>
                  </a:ext>
                </a:extLst>
              </p:cNvPr>
              <p:cNvSpPr txBox="1"/>
              <p:nvPr/>
            </p:nvSpPr>
            <p:spPr>
              <a:xfrm>
                <a:off x="8275464" y="3729128"/>
                <a:ext cx="3000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Стрелка: вниз 29">
              <a:extLst>
                <a:ext uri="{FF2B5EF4-FFF2-40B4-BE49-F238E27FC236}">
                  <a16:creationId xmlns=""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3101993" flipV="1">
              <a:off x="6466954" y="5944774"/>
              <a:ext cx="209823" cy="3509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: скругленные углы 15">
            <a:extLst>
              <a:ext uri="{FF2B5EF4-FFF2-40B4-BE49-F238E27FC236}">
                <a16:creationId xmlns=""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009084" y="2278196"/>
            <a:ext cx="3697292" cy="15669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</a:p>
          <a:p>
            <a:r>
              <a:rPr lang="ru-RU" sz="1600" dirty="0">
                <a:solidFill>
                  <a:schemeClr val="tx1"/>
                </a:solidFill>
              </a:rPr>
              <a:t>Для создания направления на КТ нажмите на кнопку </a:t>
            </a:r>
            <a:r>
              <a:rPr lang="ru-RU" sz="1600" b="1" dirty="0">
                <a:solidFill>
                  <a:schemeClr val="tx1"/>
                </a:solidFill>
              </a:rPr>
              <a:t>«Создать»</a:t>
            </a:r>
            <a:r>
              <a:rPr lang="ru-RU" sz="1600" dirty="0">
                <a:solidFill>
                  <a:schemeClr val="tx1"/>
                </a:solidFill>
              </a:rPr>
              <a:t> в левом верхнем углу экрана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5553" y="1195687"/>
            <a:ext cx="7425000" cy="354069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Заполнение документа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Направления на компьютерную томографию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06" y="2837865"/>
            <a:ext cx="193069" cy="16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96" y="2319391"/>
            <a:ext cx="1143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71" y="2440502"/>
            <a:ext cx="174233" cy="1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281515" y="2711442"/>
            <a:ext cx="861761" cy="590718"/>
            <a:chOff x="5885578" y="5992418"/>
            <a:chExt cx="861761" cy="590718"/>
          </a:xfrm>
        </p:grpSpPr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B92AEB3D-F8C3-4DEE-BE84-CBA87DB42EDC}"/>
                </a:ext>
              </a:extLst>
            </p:cNvPr>
            <p:cNvGrpSpPr/>
            <p:nvPr/>
          </p:nvGrpSpPr>
          <p:grpSpPr>
            <a:xfrm>
              <a:off x="5885578" y="5992418"/>
              <a:ext cx="650240" cy="590718"/>
              <a:chOff x="8100392" y="3601299"/>
              <a:chExt cx="650240" cy="590718"/>
            </a:xfrm>
          </p:grpSpPr>
          <p:sp>
            <p:nvSpPr>
              <p:cNvPr id="10" name="Овал 9">
                <a:extLst>
                  <a:ext uri="{FF2B5EF4-FFF2-40B4-BE49-F238E27FC236}">
                    <a16:creationId xmlns="" xmlns:a16="http://schemas.microsoft.com/office/drawing/2014/main" id="{CD7892C3-FC6C-4657-9DA9-0438D20DD200}"/>
                  </a:ext>
                </a:extLst>
              </p:cNvPr>
              <p:cNvSpPr/>
              <p:nvPr/>
            </p:nvSpPr>
            <p:spPr>
              <a:xfrm>
                <a:off x="8100392" y="3601299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B5B640ED-42DE-4838-9702-A40844252146}"/>
                  </a:ext>
                </a:extLst>
              </p:cNvPr>
              <p:cNvSpPr txBox="1"/>
              <p:nvPr/>
            </p:nvSpPr>
            <p:spPr>
              <a:xfrm>
                <a:off x="8275464" y="3729128"/>
                <a:ext cx="3000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Стрелка: вниз 29">
              <a:extLst>
                <a:ext uri="{FF2B5EF4-FFF2-40B4-BE49-F238E27FC236}">
                  <a16:creationId xmlns=""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3101993" flipV="1">
              <a:off x="6466954" y="5944774"/>
              <a:ext cx="209823" cy="3509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: скругленные углы 15">
            <a:extLst>
              <a:ext uri="{FF2B5EF4-FFF2-40B4-BE49-F238E27FC236}">
                <a16:creationId xmlns=""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308789" y="4541177"/>
            <a:ext cx="4160469" cy="11606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в случае если пациент раньше был внесен в систему, то система предложит вам выбрать данного пациента из </a:t>
            </a:r>
            <a:r>
              <a:rPr lang="ru-RU" sz="1600" dirty="0" smtClean="0">
                <a:solidFill>
                  <a:schemeClr val="tx1"/>
                </a:solidFill>
              </a:rPr>
              <a:t>списка.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715838" y="3688422"/>
            <a:ext cx="7366571" cy="3051425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9445833" y="4623416"/>
            <a:ext cx="818494" cy="590718"/>
            <a:chOff x="7932138" y="3601299"/>
            <a:chExt cx="818494" cy="590718"/>
          </a:xfrm>
        </p:grpSpPr>
        <p:sp>
          <p:nvSpPr>
            <p:cNvPr id="15" name="Овал 14">
              <a:extLst>
                <a:ext uri="{FF2B5EF4-FFF2-40B4-BE49-F238E27FC236}">
                  <a16:creationId xmlns=""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: вниз 29">
              <a:extLst>
                <a:ext uri="{FF2B5EF4-FFF2-40B4-BE49-F238E27FC236}">
                  <a16:creationId xmlns=""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794" y="5887577"/>
            <a:ext cx="193069" cy="16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: скругленные углы 15">
            <a:extLst>
              <a:ext uri="{FF2B5EF4-FFF2-40B4-BE49-F238E27FC236}">
                <a16:creationId xmlns=""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858971" y="1366464"/>
            <a:ext cx="4160469" cy="26096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Поля </a:t>
            </a:r>
            <a:r>
              <a:rPr lang="ru-RU" sz="1600" b="1" dirty="0">
                <a:solidFill>
                  <a:schemeClr val="tx1"/>
                </a:solidFill>
              </a:rPr>
              <a:t>«Дата рождения»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b="1" dirty="0">
                <a:solidFill>
                  <a:schemeClr val="tx1"/>
                </a:solidFill>
              </a:rPr>
              <a:t>«СНИЛС»,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«Номер ОМС» </a:t>
            </a:r>
            <a:r>
              <a:rPr lang="ru-RU" sz="1600" dirty="0">
                <a:solidFill>
                  <a:schemeClr val="tx1"/>
                </a:solidFill>
              </a:rPr>
              <a:t>и прочая информация о пациенте </a:t>
            </a:r>
            <a:r>
              <a:rPr lang="ru-RU" sz="1600" dirty="0" err="1" smtClean="0">
                <a:solidFill>
                  <a:schemeClr val="tx1"/>
                </a:solidFill>
              </a:rPr>
              <a:t>проставится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автоматически из карточки пациента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>
                <a:solidFill>
                  <a:schemeClr val="tx1"/>
                </a:solidFill>
              </a:rPr>
              <a:t>В случае если дата рождения не совпадает с датой рождения пациента, скорее всего вы выбрали не того пациента, в такой ситуации откройте картотеку </a:t>
            </a:r>
            <a:r>
              <a:rPr lang="ru-RU" sz="1600" dirty="0" smtClean="0">
                <a:solidFill>
                  <a:schemeClr val="tx1"/>
                </a:solidFill>
              </a:rPr>
              <a:t>пациента.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5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9483" y="1232205"/>
            <a:ext cx="6826397" cy="2713071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5068654" y="3544585"/>
            <a:ext cx="6458949" cy="301032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Заполнение документа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Направления на компьютерную томографию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491" y="2591202"/>
            <a:ext cx="138112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85" y="2624539"/>
            <a:ext cx="138112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406" y="4692722"/>
            <a:ext cx="138112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840" y="6295490"/>
            <a:ext cx="138112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936236" y="2734999"/>
            <a:ext cx="861761" cy="590718"/>
            <a:chOff x="5885578" y="5992418"/>
            <a:chExt cx="861761" cy="590718"/>
          </a:xfrm>
        </p:grpSpPr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B92AEB3D-F8C3-4DEE-BE84-CBA87DB42EDC}"/>
                </a:ext>
              </a:extLst>
            </p:cNvPr>
            <p:cNvGrpSpPr/>
            <p:nvPr/>
          </p:nvGrpSpPr>
          <p:grpSpPr>
            <a:xfrm>
              <a:off x="5885578" y="5992418"/>
              <a:ext cx="650240" cy="590718"/>
              <a:chOff x="8100392" y="3601299"/>
              <a:chExt cx="650240" cy="590718"/>
            </a:xfrm>
          </p:grpSpPr>
          <p:sp>
            <p:nvSpPr>
              <p:cNvPr id="12" name="Овал 11">
                <a:extLst>
                  <a:ext uri="{FF2B5EF4-FFF2-40B4-BE49-F238E27FC236}">
                    <a16:creationId xmlns="" xmlns:a16="http://schemas.microsoft.com/office/drawing/2014/main" id="{CD7892C3-FC6C-4657-9DA9-0438D20DD200}"/>
                  </a:ext>
                </a:extLst>
              </p:cNvPr>
              <p:cNvSpPr/>
              <p:nvPr/>
            </p:nvSpPr>
            <p:spPr>
              <a:xfrm>
                <a:off x="8100392" y="3601299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B5B640ED-42DE-4838-9702-A40844252146}"/>
                  </a:ext>
                </a:extLst>
              </p:cNvPr>
              <p:cNvSpPr txBox="1"/>
              <p:nvPr/>
            </p:nvSpPr>
            <p:spPr>
              <a:xfrm>
                <a:off x="8275464" y="3729128"/>
                <a:ext cx="3000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Стрелка: вниз 29">
              <a:extLst>
                <a:ext uri="{FF2B5EF4-FFF2-40B4-BE49-F238E27FC236}">
                  <a16:creationId xmlns=""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3101993" flipV="1">
              <a:off x="6466954" y="5944774"/>
              <a:ext cx="209823" cy="3509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10487649" y="4920522"/>
            <a:ext cx="818494" cy="590718"/>
            <a:chOff x="7932138" y="3601299"/>
            <a:chExt cx="818494" cy="590718"/>
          </a:xfrm>
        </p:grpSpPr>
        <p:sp>
          <p:nvSpPr>
            <p:cNvPr id="15" name="Овал 14">
              <a:extLst>
                <a:ext uri="{FF2B5EF4-FFF2-40B4-BE49-F238E27FC236}">
                  <a16:creationId xmlns=""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: вниз 29">
              <a:extLst>
                <a:ext uri="{FF2B5EF4-FFF2-40B4-BE49-F238E27FC236}">
                  <a16:creationId xmlns=""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: скругленные углы 15">
            <a:extLst>
              <a:ext uri="{FF2B5EF4-FFF2-40B4-BE49-F238E27FC236}">
                <a16:creationId xmlns=""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308789" y="4541177"/>
            <a:ext cx="4160469" cy="11606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найдите пациента с помощью поиска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: скругленные углы 15">
            <a:extLst>
              <a:ext uri="{FF2B5EF4-FFF2-40B4-BE49-F238E27FC236}">
                <a16:creationId xmlns=""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237729" y="1232205"/>
            <a:ext cx="4160469" cy="22301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В случае, если при выполнении действий, описанных в пункте 2.3 нужный пациент не был найден, для данного пациента необходимо создать карточку пациента в системе. Для этого в поле </a:t>
            </a:r>
            <a:r>
              <a:rPr lang="ru-RU" sz="1600" b="1" dirty="0">
                <a:solidFill>
                  <a:schemeClr val="tx1"/>
                </a:solidFill>
              </a:rPr>
              <a:t>«Пациент»</a:t>
            </a:r>
            <a:r>
              <a:rPr lang="ru-RU" sz="1600" dirty="0">
                <a:solidFill>
                  <a:schemeClr val="tx1"/>
                </a:solidFill>
              </a:rPr>
              <a:t> нажмите на кнопку </a:t>
            </a:r>
            <a:r>
              <a:rPr lang="ru-RU" sz="1600" b="1" dirty="0">
                <a:solidFill>
                  <a:schemeClr val="tx1"/>
                </a:solidFill>
              </a:rPr>
              <a:t>«Выбрать из списка»</a:t>
            </a:r>
            <a:r>
              <a:rPr lang="ru-RU" sz="1600" dirty="0">
                <a:solidFill>
                  <a:schemeClr val="tx1"/>
                </a:solidFill>
              </a:rPr>
              <a:t>, затем в выпавшем списке нажмите на кнопку </a:t>
            </a:r>
            <a:r>
              <a:rPr lang="ru-RU" sz="1600" b="1" dirty="0">
                <a:solidFill>
                  <a:schemeClr val="tx1"/>
                </a:solidFill>
              </a:rPr>
              <a:t>«Создать» 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4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636312" y="1331637"/>
            <a:ext cx="7213143" cy="409311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Заполнение документа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Направления на компьютерную томографию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15">
            <a:extLst>
              <a:ext uri="{FF2B5EF4-FFF2-40B4-BE49-F238E27FC236}">
                <a16:creationId xmlns=""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849455" y="1331637"/>
            <a:ext cx="4160469" cy="11606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Если пациент с подозрением или болен </a:t>
            </a:r>
            <a:r>
              <a:rPr lang="en-US" sz="1600" dirty="0">
                <a:solidFill>
                  <a:schemeClr val="tx1"/>
                </a:solidFill>
              </a:rPr>
              <a:t>COVID</a:t>
            </a:r>
            <a:r>
              <a:rPr lang="ru-RU" sz="1600" dirty="0">
                <a:solidFill>
                  <a:schemeClr val="tx1"/>
                </a:solidFill>
              </a:rPr>
              <a:t>-19, в направлении на КТ необходимо выбрать статус </a:t>
            </a:r>
            <a:r>
              <a:rPr lang="ru-RU" sz="1600" b="1" dirty="0">
                <a:solidFill>
                  <a:schemeClr val="tx1"/>
                </a:solidFill>
              </a:rPr>
              <a:t>«Пациент с </a:t>
            </a:r>
            <a:r>
              <a:rPr lang="en-US" sz="1600" b="1" dirty="0">
                <a:solidFill>
                  <a:schemeClr val="tx1"/>
                </a:solidFill>
              </a:rPr>
              <a:t>COVID</a:t>
            </a:r>
            <a:r>
              <a:rPr lang="ru-RU" sz="1600" b="1" dirty="0">
                <a:solidFill>
                  <a:schemeClr val="tx1"/>
                </a:solidFill>
              </a:rPr>
              <a:t>-19»</a:t>
            </a:r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9507" y="3026696"/>
            <a:ext cx="861761" cy="590718"/>
            <a:chOff x="5885578" y="5992418"/>
            <a:chExt cx="861761" cy="590718"/>
          </a:xfrm>
        </p:grpSpPr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B92AEB3D-F8C3-4DEE-BE84-CBA87DB42EDC}"/>
                </a:ext>
              </a:extLst>
            </p:cNvPr>
            <p:cNvGrpSpPr/>
            <p:nvPr/>
          </p:nvGrpSpPr>
          <p:grpSpPr>
            <a:xfrm>
              <a:off x="5885578" y="5992418"/>
              <a:ext cx="650240" cy="590718"/>
              <a:chOff x="8100392" y="3601299"/>
              <a:chExt cx="650240" cy="590718"/>
            </a:xfrm>
          </p:grpSpPr>
          <p:sp>
            <p:nvSpPr>
              <p:cNvPr id="9" name="Овал 8">
                <a:extLst>
                  <a:ext uri="{FF2B5EF4-FFF2-40B4-BE49-F238E27FC236}">
                    <a16:creationId xmlns="" xmlns:a16="http://schemas.microsoft.com/office/drawing/2014/main" id="{CD7892C3-FC6C-4657-9DA9-0438D20DD200}"/>
                  </a:ext>
                </a:extLst>
              </p:cNvPr>
              <p:cNvSpPr/>
              <p:nvPr/>
            </p:nvSpPr>
            <p:spPr>
              <a:xfrm>
                <a:off x="8100392" y="3601299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B5B640ED-42DE-4838-9702-A40844252146}"/>
                  </a:ext>
                </a:extLst>
              </p:cNvPr>
              <p:cNvSpPr txBox="1"/>
              <p:nvPr/>
            </p:nvSpPr>
            <p:spPr>
              <a:xfrm>
                <a:off x="8275464" y="3729128"/>
                <a:ext cx="3000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Стрелка: вниз 29">
              <a:extLst>
                <a:ext uri="{FF2B5EF4-FFF2-40B4-BE49-F238E27FC236}">
                  <a16:creationId xmlns=""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3101993" flipV="1">
              <a:off x="6466954" y="5944774"/>
              <a:ext cx="209823" cy="3509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4357191" y="3007519"/>
            <a:ext cx="818494" cy="590718"/>
            <a:chOff x="7932138" y="3601299"/>
            <a:chExt cx="818494" cy="590718"/>
          </a:xfrm>
        </p:grpSpPr>
        <p:sp>
          <p:nvSpPr>
            <p:cNvPr id="12" name="Овал 11">
              <a:extLst>
                <a:ext uri="{FF2B5EF4-FFF2-40B4-BE49-F238E27FC236}">
                  <a16:creationId xmlns=""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: вниз 29">
              <a:extLst>
                <a:ext uri="{FF2B5EF4-FFF2-40B4-BE49-F238E27FC236}">
                  <a16:creationId xmlns=""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6748069" y="3212721"/>
            <a:ext cx="818494" cy="590718"/>
            <a:chOff x="7932138" y="3601299"/>
            <a:chExt cx="818494" cy="590718"/>
          </a:xfrm>
        </p:grpSpPr>
        <p:sp>
          <p:nvSpPr>
            <p:cNvPr id="16" name="Овал 15">
              <a:extLst>
                <a:ext uri="{FF2B5EF4-FFF2-40B4-BE49-F238E27FC236}">
                  <a16:creationId xmlns=""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: вниз 29">
              <a:extLst>
                <a:ext uri="{FF2B5EF4-FFF2-40B4-BE49-F238E27FC236}">
                  <a16:creationId xmlns=""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3821360" y="3926496"/>
            <a:ext cx="818494" cy="590718"/>
            <a:chOff x="7932138" y="3601299"/>
            <a:chExt cx="818494" cy="590718"/>
          </a:xfrm>
        </p:grpSpPr>
        <p:sp>
          <p:nvSpPr>
            <p:cNvPr id="20" name="Овал 19">
              <a:extLst>
                <a:ext uri="{FF2B5EF4-FFF2-40B4-BE49-F238E27FC236}">
                  <a16:creationId xmlns=""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: вниз 29">
              <a:extLst>
                <a:ext uri="{FF2B5EF4-FFF2-40B4-BE49-F238E27FC236}">
                  <a16:creationId xmlns=""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Прямоугольник: скругленные углы 15">
            <a:extLst>
              <a:ext uri="{FF2B5EF4-FFF2-40B4-BE49-F238E27FC236}">
                <a16:creationId xmlns=""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849454" y="2512872"/>
            <a:ext cx="4160469" cy="24495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1 Если пациент находится в стационаре, в котором есть КТ, то необходимо выбрать </a:t>
            </a:r>
            <a:r>
              <a:rPr lang="ru-RU" sz="1600" b="1" dirty="0">
                <a:solidFill>
                  <a:schemeClr val="tx1"/>
                </a:solidFill>
              </a:rPr>
              <a:t>«Пациент не нуждается в транспортировки»</a:t>
            </a:r>
            <a:r>
              <a:rPr lang="ru-RU" sz="1600" dirty="0">
                <a:solidFill>
                  <a:schemeClr val="tx1"/>
                </a:solidFill>
              </a:rPr>
              <a:t>, если этого не сделать, данное направление будет передано в территориальный центр медицины катастроф, вы не сможете выбрать дату и время проведения КТ для данного пациента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686" y="3172012"/>
            <a:ext cx="305013" cy="36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: скругленные углы 15">
            <a:extLst>
              <a:ext uri="{FF2B5EF4-FFF2-40B4-BE49-F238E27FC236}">
                <a16:creationId xmlns=""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82414" y="5424753"/>
            <a:ext cx="4160469" cy="11606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В поле </a:t>
            </a:r>
            <a:r>
              <a:rPr lang="ru-RU" sz="1600" b="1" dirty="0">
                <a:solidFill>
                  <a:schemeClr val="tx1"/>
                </a:solidFill>
              </a:rPr>
              <a:t>«Район местонахождения пациента»</a:t>
            </a:r>
            <a:r>
              <a:rPr lang="ru-RU" sz="1600" dirty="0">
                <a:solidFill>
                  <a:schemeClr val="tx1"/>
                </a:solidFill>
              </a:rPr>
              <a:t> необходимо из предложенного списка выбрать нужный район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: скругленные углы 15">
            <a:extLst>
              <a:ext uri="{FF2B5EF4-FFF2-40B4-BE49-F238E27FC236}">
                <a16:creationId xmlns=""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4850564" y="5402490"/>
            <a:ext cx="7159360" cy="11606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в поле </a:t>
            </a:r>
            <a:r>
              <a:rPr lang="ru-RU" sz="1600" b="1" dirty="0">
                <a:solidFill>
                  <a:schemeClr val="tx1"/>
                </a:solidFill>
              </a:rPr>
              <a:t>«Местонахождение пациента»</a:t>
            </a:r>
            <a:r>
              <a:rPr lang="ru-RU" sz="1600" dirty="0">
                <a:solidFill>
                  <a:schemeClr val="tx1"/>
                </a:solidFill>
              </a:rPr>
              <a:t> необходимо выбрать параметр </a:t>
            </a:r>
            <a:r>
              <a:rPr lang="ru-RU" sz="1600" b="1" dirty="0">
                <a:solidFill>
                  <a:schemeClr val="tx1"/>
                </a:solidFill>
              </a:rPr>
              <a:t>«Дом»</a:t>
            </a:r>
            <a:r>
              <a:rPr lang="ru-RU" sz="1600" dirty="0">
                <a:solidFill>
                  <a:schemeClr val="tx1"/>
                </a:solidFill>
              </a:rPr>
              <a:t> или </a:t>
            </a:r>
            <a:r>
              <a:rPr lang="ru-RU" sz="1600" b="1" dirty="0">
                <a:solidFill>
                  <a:schemeClr val="tx1"/>
                </a:solidFill>
              </a:rPr>
              <a:t>«Стационар»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72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36306" y="1253447"/>
            <a:ext cx="8085761" cy="403774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Заполнение документа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Направления на компьютерную томографию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55956" y="3303143"/>
            <a:ext cx="861761" cy="590718"/>
            <a:chOff x="5885578" y="5992418"/>
            <a:chExt cx="861761" cy="590718"/>
          </a:xfrm>
        </p:grpSpPr>
        <p:grpSp>
          <p:nvGrpSpPr>
            <p:cNvPr id="5" name="Группа 4">
              <a:extLst>
                <a:ext uri="{FF2B5EF4-FFF2-40B4-BE49-F238E27FC236}">
                  <a16:creationId xmlns="" xmlns:a16="http://schemas.microsoft.com/office/drawing/2014/main" id="{B92AEB3D-F8C3-4DEE-BE84-CBA87DB42EDC}"/>
                </a:ext>
              </a:extLst>
            </p:cNvPr>
            <p:cNvGrpSpPr/>
            <p:nvPr/>
          </p:nvGrpSpPr>
          <p:grpSpPr>
            <a:xfrm>
              <a:off x="5885578" y="5992418"/>
              <a:ext cx="650240" cy="590718"/>
              <a:chOff x="8100392" y="3601299"/>
              <a:chExt cx="650240" cy="590718"/>
            </a:xfrm>
          </p:grpSpPr>
          <p:sp>
            <p:nvSpPr>
              <p:cNvPr id="7" name="Овал 6">
                <a:extLst>
                  <a:ext uri="{FF2B5EF4-FFF2-40B4-BE49-F238E27FC236}">
                    <a16:creationId xmlns="" xmlns:a16="http://schemas.microsoft.com/office/drawing/2014/main" id="{CD7892C3-FC6C-4657-9DA9-0438D20DD200}"/>
                  </a:ext>
                </a:extLst>
              </p:cNvPr>
              <p:cNvSpPr/>
              <p:nvPr/>
            </p:nvSpPr>
            <p:spPr>
              <a:xfrm>
                <a:off x="8100392" y="3601299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B5B640ED-42DE-4838-9702-A40844252146}"/>
                  </a:ext>
                </a:extLst>
              </p:cNvPr>
              <p:cNvSpPr txBox="1"/>
              <p:nvPr/>
            </p:nvSpPr>
            <p:spPr>
              <a:xfrm>
                <a:off x="8100392" y="3729128"/>
                <a:ext cx="475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endPara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Стрелка: вниз 29">
              <a:extLst>
                <a:ext uri="{FF2B5EF4-FFF2-40B4-BE49-F238E27FC236}">
                  <a16:creationId xmlns=""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3101993" flipV="1">
              <a:off x="6466954" y="5944774"/>
              <a:ext cx="209823" cy="3509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: скругленные углы 15">
            <a:extLst>
              <a:ext uri="{FF2B5EF4-FFF2-40B4-BE49-F238E27FC236}">
                <a16:creationId xmlns=""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236306" y="5424753"/>
            <a:ext cx="8085761" cy="11606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В зависимости от состояния пациента необходимо выбрать соответствующие статусы пациента и указать контактный номер телефона пациента в поле </a:t>
            </a:r>
            <a:r>
              <a:rPr lang="ru-RU" sz="1600" b="1" dirty="0">
                <a:solidFill>
                  <a:schemeClr val="tx1"/>
                </a:solidFill>
              </a:rPr>
              <a:t>«Телефон пациента»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43" y="3448916"/>
            <a:ext cx="116441" cy="11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3460692" y="3802161"/>
            <a:ext cx="818494" cy="590718"/>
            <a:chOff x="7932138" y="3601299"/>
            <a:chExt cx="818494" cy="590718"/>
          </a:xfrm>
        </p:grpSpPr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: вниз 29">
              <a:extLst>
                <a:ext uri="{FF2B5EF4-FFF2-40B4-BE49-F238E27FC236}">
                  <a16:creationId xmlns=""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Прямоугольник: скругленные углы 15">
            <a:extLst>
              <a:ext uri="{FF2B5EF4-FFF2-40B4-BE49-F238E27FC236}">
                <a16:creationId xmlns=""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952196" y="1664413"/>
            <a:ext cx="4160469" cy="3051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В поле </a:t>
            </a:r>
            <a:r>
              <a:rPr lang="ru-RU" sz="1600" b="1" dirty="0">
                <a:solidFill>
                  <a:schemeClr val="tx1"/>
                </a:solidFill>
              </a:rPr>
              <a:t>«Адрес фактического пребывания пациента»</a:t>
            </a:r>
            <a:r>
              <a:rPr lang="ru-RU" sz="1600" dirty="0">
                <a:solidFill>
                  <a:schemeClr val="tx1"/>
                </a:solidFill>
              </a:rPr>
              <a:t> необходимо ввести адрес фактического пребывания пациента с использованием справочника адресов, ввод адреса в свободной форме запрещен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1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9967" y="1198894"/>
            <a:ext cx="6762115" cy="423418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Заполнение документа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Направления на компьютерную томографию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rot="20940772">
            <a:off x="34671" y="4218739"/>
            <a:ext cx="861761" cy="590718"/>
            <a:chOff x="5885578" y="5992418"/>
            <a:chExt cx="861761" cy="590718"/>
          </a:xfrm>
        </p:grpSpPr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B92AEB3D-F8C3-4DEE-BE84-CBA87DB42EDC}"/>
                </a:ext>
              </a:extLst>
            </p:cNvPr>
            <p:cNvGrpSpPr/>
            <p:nvPr/>
          </p:nvGrpSpPr>
          <p:grpSpPr>
            <a:xfrm>
              <a:off x="5885578" y="5992418"/>
              <a:ext cx="650240" cy="590718"/>
              <a:chOff x="8100392" y="3601299"/>
              <a:chExt cx="650240" cy="590718"/>
            </a:xfrm>
          </p:grpSpPr>
          <p:sp>
            <p:nvSpPr>
              <p:cNvPr id="8" name="Овал 7">
                <a:extLst>
                  <a:ext uri="{FF2B5EF4-FFF2-40B4-BE49-F238E27FC236}">
                    <a16:creationId xmlns="" xmlns:a16="http://schemas.microsoft.com/office/drawing/2014/main" id="{CD7892C3-FC6C-4657-9DA9-0438D20DD200}"/>
                  </a:ext>
                </a:extLst>
              </p:cNvPr>
              <p:cNvSpPr/>
              <p:nvPr/>
            </p:nvSpPr>
            <p:spPr>
              <a:xfrm>
                <a:off x="8100392" y="3601299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B5B640ED-42DE-4838-9702-A40844252146}"/>
                  </a:ext>
                </a:extLst>
              </p:cNvPr>
              <p:cNvSpPr txBox="1"/>
              <p:nvPr/>
            </p:nvSpPr>
            <p:spPr>
              <a:xfrm>
                <a:off x="8100392" y="3729128"/>
                <a:ext cx="475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  <a:endPara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Стрелка: вниз 29">
              <a:extLst>
                <a:ext uri="{FF2B5EF4-FFF2-40B4-BE49-F238E27FC236}">
                  <a16:creationId xmlns=""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3101993" flipV="1">
              <a:off x="6466954" y="5944774"/>
              <a:ext cx="209823" cy="3509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3371850"/>
            <a:ext cx="1619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5" y="4016180"/>
            <a:ext cx="95250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29" y="3936047"/>
            <a:ext cx="140742" cy="2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39" y="4028247"/>
            <a:ext cx="95250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989" y="4652189"/>
            <a:ext cx="12790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: скругленные углы 15">
            <a:extLst>
              <a:ext uri="{FF2B5EF4-FFF2-40B4-BE49-F238E27FC236}">
                <a16:creationId xmlns=""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736437" y="1960437"/>
            <a:ext cx="4160469" cy="3051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Когда основная информация о пациенте была заполнена, можно приступить к назначению услуги пациенту, для этого в подразделе </a:t>
            </a:r>
            <a:r>
              <a:rPr lang="ru-RU" sz="1600" b="1" dirty="0">
                <a:solidFill>
                  <a:schemeClr val="tx1"/>
                </a:solidFill>
              </a:rPr>
              <a:t>«Фильтр отбора услуги»,</a:t>
            </a:r>
            <a:r>
              <a:rPr lang="ru-RU" sz="1600" dirty="0">
                <a:solidFill>
                  <a:schemeClr val="tx1"/>
                </a:solidFill>
              </a:rPr>
              <a:t> необходимо выбрать возрастную принадлежность пациента, вид услуги и в случае необходимости анестезии для ребенка выбрать пункт </a:t>
            </a:r>
            <a:r>
              <a:rPr lang="ru-RU" sz="1600" b="1" dirty="0">
                <a:solidFill>
                  <a:schemeClr val="tx1"/>
                </a:solidFill>
              </a:rPr>
              <a:t>«Анестезия (дети)»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4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Заполнение документа Направления на компьютерную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томографию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4661" y="1307989"/>
            <a:ext cx="6892643" cy="4024299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792" y="3320138"/>
            <a:ext cx="157457" cy="27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79" y="5056738"/>
            <a:ext cx="78729" cy="13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9" y="4176381"/>
            <a:ext cx="61681" cy="10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1" y="4497723"/>
            <a:ext cx="78729" cy="13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15">
            <a:extLst>
              <a:ext uri="{FF2B5EF4-FFF2-40B4-BE49-F238E27FC236}">
                <a16:creationId xmlns=""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150813" y="1307989"/>
            <a:ext cx="4520630" cy="43736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ru-RU" sz="1600" dirty="0">
                <a:solidFill>
                  <a:schemeClr val="tx1"/>
                </a:solidFill>
              </a:rPr>
              <a:t>Если требуется назначить пациенту разные виды услуг, например, КТ без контрастирования и КТ с внутривенным контрастированием, тогда необходимо повторить действия, указанные </a:t>
            </a:r>
            <a:r>
              <a:rPr lang="ru-RU" sz="1600" dirty="0" smtClean="0">
                <a:solidFill>
                  <a:schemeClr val="tx1"/>
                </a:solidFill>
              </a:rPr>
              <a:t>выше действия и </a:t>
            </a:r>
            <a:r>
              <a:rPr lang="ru-RU" sz="1600" dirty="0">
                <a:solidFill>
                  <a:schemeClr val="tx1"/>
                </a:solidFill>
              </a:rPr>
              <a:t>нажать на кнопку </a:t>
            </a:r>
            <a:r>
              <a:rPr lang="ru-RU" sz="1600" b="1" dirty="0">
                <a:solidFill>
                  <a:schemeClr val="tx1"/>
                </a:solidFill>
              </a:rPr>
              <a:t>«Добавить»,</a:t>
            </a:r>
            <a:r>
              <a:rPr lang="ru-RU" sz="1600" dirty="0">
                <a:solidFill>
                  <a:schemeClr val="tx1"/>
                </a:solidFill>
              </a:rPr>
              <a:t> появится новая строчка, в которой можно выбрать услугу КТ с выбранным видом услуги.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Если требуется добавить 2 услуги из одного вида услуг, например, 2 услуги КТ без контрастирования, повторение действий, указанных </a:t>
            </a:r>
            <a:r>
              <a:rPr lang="ru-RU" sz="1600" dirty="0" smtClean="0">
                <a:solidFill>
                  <a:schemeClr val="tx1"/>
                </a:solidFill>
              </a:rPr>
              <a:t>выше, </a:t>
            </a:r>
            <a:r>
              <a:rPr lang="ru-RU" sz="1600" dirty="0">
                <a:solidFill>
                  <a:schemeClr val="tx1"/>
                </a:solidFill>
              </a:rPr>
              <a:t>не требуется, просто нажмите кнопку </a:t>
            </a:r>
            <a:r>
              <a:rPr lang="ru-RU" sz="1600" b="1" dirty="0">
                <a:solidFill>
                  <a:schemeClr val="tx1"/>
                </a:solidFill>
              </a:rPr>
              <a:t>«Добавить»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984620" y="4308053"/>
            <a:ext cx="818494" cy="590718"/>
            <a:chOff x="7932138" y="3601299"/>
            <a:chExt cx="818494" cy="590718"/>
          </a:xfrm>
        </p:grpSpPr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: вниз 29">
              <a:extLst>
                <a:ext uri="{FF2B5EF4-FFF2-40B4-BE49-F238E27FC236}">
                  <a16:creationId xmlns=""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4485508" y="4102851"/>
            <a:ext cx="818494" cy="590718"/>
            <a:chOff x="7932138" y="3601299"/>
            <a:chExt cx="818494" cy="590718"/>
          </a:xfrm>
        </p:grpSpPr>
        <p:sp>
          <p:nvSpPr>
            <p:cNvPr id="14" name="Овал 13">
              <a:extLst>
                <a:ext uri="{FF2B5EF4-FFF2-40B4-BE49-F238E27FC236}">
                  <a16:creationId xmlns=""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: вниз 29">
              <a:extLst>
                <a:ext uri="{FF2B5EF4-FFF2-40B4-BE49-F238E27FC236}">
                  <a16:creationId xmlns=""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Прямоугольник: скругленные углы 15">
            <a:extLst>
              <a:ext uri="{FF2B5EF4-FFF2-40B4-BE49-F238E27FC236}">
                <a16:creationId xmlns=""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963778" y="5414477"/>
            <a:ext cx="4502074" cy="11606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После того, как все необходимые исследования в направлении были добавлены, необходимо нажать на кнопку </a:t>
            </a:r>
            <a:r>
              <a:rPr lang="ru-RU" sz="1600" b="1" dirty="0">
                <a:solidFill>
                  <a:schemeClr val="tx1"/>
                </a:solidFill>
              </a:rPr>
              <a:t>«Выбор сделан»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69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Заполнение Графика работы кабинета КТ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558265"/>
            <a:ext cx="7334721" cy="4012851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59" y="3005460"/>
            <a:ext cx="95250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6" y="2740632"/>
            <a:ext cx="95250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78" y="5494105"/>
            <a:ext cx="95250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3484337" y="4345702"/>
            <a:ext cx="818494" cy="590718"/>
            <a:chOff x="7932138" y="3601299"/>
            <a:chExt cx="818494" cy="590718"/>
          </a:xfrm>
        </p:grpSpPr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: вниз 29">
              <a:extLst>
                <a:ext uri="{FF2B5EF4-FFF2-40B4-BE49-F238E27FC236}">
                  <a16:creationId xmlns=""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Прямоугольник: скругленные углы 15">
            <a:extLst>
              <a:ext uri="{FF2B5EF4-FFF2-40B4-BE49-F238E27FC236}">
                <a16:creationId xmlns=""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373140" y="2558265"/>
            <a:ext cx="4502074" cy="4181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будет </a:t>
            </a:r>
            <a:r>
              <a:rPr lang="ru-RU" sz="1600" dirty="0">
                <a:solidFill>
                  <a:schemeClr val="tx1"/>
                </a:solidFill>
              </a:rPr>
              <a:t>предложено выбрать дату, свободное время и кабинет КТ, которые могут выполнить назначенные вами услуги. Для записи на свободное время наведите курсор мыши и нажмите 2 раза левую кнопку мыши на предложенном времени 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Если у пациента в направлении был проставлен статус </a:t>
            </a:r>
            <a:r>
              <a:rPr lang="ru-RU" sz="1600" b="1" dirty="0">
                <a:solidFill>
                  <a:schemeClr val="tx1"/>
                </a:solidFill>
              </a:rPr>
              <a:t>«Пациент с </a:t>
            </a:r>
            <a:r>
              <a:rPr lang="en-US" sz="1600" b="1" dirty="0">
                <a:solidFill>
                  <a:schemeClr val="tx1"/>
                </a:solidFill>
              </a:rPr>
              <a:t>COVID</a:t>
            </a:r>
            <a:r>
              <a:rPr lang="ru-RU" sz="1600" b="1" dirty="0">
                <a:solidFill>
                  <a:schemeClr val="tx1"/>
                </a:solidFill>
              </a:rPr>
              <a:t>»</a:t>
            </a:r>
            <a:r>
              <a:rPr lang="ru-RU" sz="1600" dirty="0">
                <a:solidFill>
                  <a:schemeClr val="tx1"/>
                </a:solidFill>
              </a:rPr>
              <a:t> и не был проставлен статус </a:t>
            </a:r>
            <a:r>
              <a:rPr lang="ru-RU" sz="1600" b="1" dirty="0">
                <a:solidFill>
                  <a:schemeClr val="tx1"/>
                </a:solidFill>
              </a:rPr>
              <a:t>«Не нуждается в транспортировки», </a:t>
            </a:r>
            <a:r>
              <a:rPr lang="ru-RU" sz="1600" dirty="0">
                <a:solidFill>
                  <a:schemeClr val="tx1"/>
                </a:solidFill>
              </a:rPr>
              <a:t>то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после нажатия на кнопку </a:t>
            </a:r>
            <a:r>
              <a:rPr lang="ru-RU" sz="1600" b="1" dirty="0">
                <a:solidFill>
                  <a:schemeClr val="tx1"/>
                </a:solidFill>
              </a:rPr>
              <a:t>«Выбор сделан»</a:t>
            </a:r>
            <a:r>
              <a:rPr lang="ru-RU" sz="1600" dirty="0">
                <a:solidFill>
                  <a:schemeClr val="tx1"/>
                </a:solidFill>
              </a:rPr>
              <a:t> направление будет передано диспетчеру территориального центра медицины катастроф для выбора времени и кабинета КТ, с целью транспортировки пациента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45" y="1175535"/>
            <a:ext cx="4972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9369716" y="1682983"/>
            <a:ext cx="818494" cy="590718"/>
            <a:chOff x="7932138" y="3601299"/>
            <a:chExt cx="818494" cy="590718"/>
          </a:xfrm>
        </p:grpSpPr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: вниз 29">
              <a:extLst>
                <a:ext uri="{FF2B5EF4-FFF2-40B4-BE49-F238E27FC236}">
                  <a16:creationId xmlns=""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Прямоугольник: скругленные углы 15">
            <a:extLst>
              <a:ext uri="{FF2B5EF4-FFF2-40B4-BE49-F238E27FC236}">
                <a16:creationId xmlns=""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243204" y="1161776"/>
            <a:ext cx="6024032" cy="10890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документа Направления на компьютерную томографию, через список документов направления по кнопке «Открыть планировщи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улсуг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 откроется Графика работы кабинета КТ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94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32847</TotalTime>
  <Words>680</Words>
  <Application>Microsoft Office PowerPoint</Application>
  <PresentationFormat>Произвольный</PresentationFormat>
  <Paragraphs>88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Tahoma</vt:lpstr>
      <vt:lpstr>Montserrat</vt:lpstr>
      <vt:lpstr>Helvetica Neue</vt:lpstr>
      <vt:lpstr>Calibri</vt:lpstr>
      <vt:lpstr>HeliosCondC</vt:lpstr>
      <vt:lpstr>Тема Office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Olesya Dvorak</dc:creator>
  <cp:lastModifiedBy>Вышинская Мария Вячеславна</cp:lastModifiedBy>
  <cp:revision>1016</cp:revision>
  <cp:lastPrinted>2020-04-17T06:55:34Z</cp:lastPrinted>
  <dcterms:created xsi:type="dcterms:W3CDTF">2019-06-12T19:36:33Z</dcterms:created>
  <dcterms:modified xsi:type="dcterms:W3CDTF">2021-02-01T14:07:16Z</dcterms:modified>
</cp:coreProperties>
</file>